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g" ContentType="image/png"/>
  <Override PartName="/ppt/notesSlides/notesSlide5.xml" ContentType="application/vnd.openxmlformats-officedocument.presentationml.notesSlide+xml"/>
  <Override PartName="/ppt/media/image15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78" r:id="rId3"/>
    <p:sldId id="257" r:id="rId4"/>
    <p:sldId id="279" r:id="rId5"/>
    <p:sldId id="280" r:id="rId6"/>
    <p:sldId id="281" r:id="rId7"/>
    <p:sldId id="282" r:id="rId8"/>
    <p:sldId id="283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7" r:id="rId36"/>
    <p:sldId id="316" r:id="rId37"/>
    <p:sldId id="318" r:id="rId38"/>
    <p:sldId id="319" r:id="rId39"/>
    <p:sldId id="320" r:id="rId40"/>
    <p:sldId id="321" r:id="rId41"/>
    <p:sldId id="322" r:id="rId42"/>
    <p:sldId id="326" r:id="rId43"/>
    <p:sldId id="323" r:id="rId44"/>
    <p:sldId id="324" r:id="rId45"/>
    <p:sldId id="325" r:id="rId4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D1A22D88-880D-48C3-9B89-F984BC0FC1F7}" type="presOf" srcId="{337644EC-83B6-4611-A95E-0EC59DE0D77A}" destId="{C2AAD9A6-BC90-4D96-8982-800C7083F0C6}" srcOrd="0" destOrd="0" presId="urn:microsoft.com/office/officeart/2005/8/layout/cycle2"/>
    <dgm:cxn modelId="{872E5359-7DC8-4911-B64A-83C7770E9CF6}" type="presOf" srcId="{337644EC-83B6-4611-A95E-0EC59DE0D77A}" destId="{7C1C6277-21E4-4D5F-99E4-31D89B49B00D}" srcOrd="1" destOrd="0" presId="urn:microsoft.com/office/officeart/2005/8/layout/cycle2"/>
    <dgm:cxn modelId="{D854702E-D8DE-4204-BABD-9C7DC6E3212E}" type="presOf" srcId="{51CBE1AA-AE16-4507-97F8-F1F1E555604E}" destId="{37311926-2A8B-4C4C-A44C-204F5F0FD710}" srcOrd="0" destOrd="0" presId="urn:microsoft.com/office/officeart/2005/8/layout/cycle2"/>
    <dgm:cxn modelId="{752B9EC9-D65D-4717-80E6-EA9534FFE53B}" type="presOf" srcId="{5C8E2945-4321-49DA-95E2-0EF98027F38C}" destId="{C7176718-3917-479F-9504-34D548C915B5}" srcOrd="0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4E2AA88A-EA9D-4C0E-B74F-D9480D7DE635}" type="presOf" srcId="{68D4C86A-FA90-499E-9B13-6C25D56EFA6B}" destId="{394C58C6-186C-49FA-998F-0641A934E343}" srcOrd="1" destOrd="0" presId="urn:microsoft.com/office/officeart/2005/8/layout/cycle2"/>
    <dgm:cxn modelId="{4C54F46A-D28F-4832-9E5F-90F4778792BA}" type="presOf" srcId="{51CBE1AA-AE16-4507-97F8-F1F1E555604E}" destId="{BB3BBE82-C04F-457E-8021-AE25168421DE}" srcOrd="1" destOrd="0" presId="urn:microsoft.com/office/officeart/2005/8/layout/cycle2"/>
    <dgm:cxn modelId="{8077156F-5170-4891-9F67-3A6AD38A03D9}" type="presOf" srcId="{9474E583-2014-4B75-AB52-B5B7B5D215B9}" destId="{06F5E886-E7D3-456B-8D24-E4CA36151A7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D4147B0A-DB54-4022-8B40-9E8E15343B15}" type="presOf" srcId="{68D4C86A-FA90-499E-9B13-6C25D56EFA6B}" destId="{8CB5DCE5-D772-494C-8EF7-F1A91BF218AB}" srcOrd="0" destOrd="0" presId="urn:microsoft.com/office/officeart/2005/8/layout/cycle2"/>
    <dgm:cxn modelId="{9D024C6B-ED68-4C41-ADC7-43EE970B3CD5}" type="presOf" srcId="{03E7A159-C309-46C3-8294-6B81F358593A}" destId="{E4E22BD4-7C9D-4482-9FA8-FA829EA906BE}" srcOrd="0" destOrd="0" presId="urn:microsoft.com/office/officeart/2005/8/layout/cycle2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86DEF13F-A308-45C9-B4DF-0E1C801E072A}" type="presOf" srcId="{D3ABA2B6-C41E-490A-911C-73CE6BD68259}" destId="{C76C1348-8C62-49B3-ABA8-46DE86A2A3CA}" srcOrd="0" destOrd="0" presId="urn:microsoft.com/office/officeart/2005/8/layout/cycle2"/>
    <dgm:cxn modelId="{DD44287B-6CFD-418A-81DE-D3E5B01B0B88}" type="presParOf" srcId="{E4E22BD4-7C9D-4482-9FA8-FA829EA906BE}" destId="{C76C1348-8C62-49B3-ABA8-46DE86A2A3CA}" srcOrd="0" destOrd="0" presId="urn:microsoft.com/office/officeart/2005/8/layout/cycle2"/>
    <dgm:cxn modelId="{AA8743F8-A36D-4EAF-BE97-737D5DF9B688}" type="presParOf" srcId="{E4E22BD4-7C9D-4482-9FA8-FA829EA906BE}" destId="{C2AAD9A6-BC90-4D96-8982-800C7083F0C6}" srcOrd="1" destOrd="0" presId="urn:microsoft.com/office/officeart/2005/8/layout/cycle2"/>
    <dgm:cxn modelId="{029F2BFF-E793-4003-933C-3C23EBFF54C7}" type="presParOf" srcId="{C2AAD9A6-BC90-4D96-8982-800C7083F0C6}" destId="{7C1C6277-21E4-4D5F-99E4-31D89B49B00D}" srcOrd="0" destOrd="0" presId="urn:microsoft.com/office/officeart/2005/8/layout/cycle2"/>
    <dgm:cxn modelId="{209D0399-0B99-4F2D-AEC0-02B55E90658D}" type="presParOf" srcId="{E4E22BD4-7C9D-4482-9FA8-FA829EA906BE}" destId="{06F5E886-E7D3-456B-8D24-E4CA36151A7B}" srcOrd="2" destOrd="0" presId="urn:microsoft.com/office/officeart/2005/8/layout/cycle2"/>
    <dgm:cxn modelId="{15213D8A-E455-4A43-86F4-E310849FD434}" type="presParOf" srcId="{E4E22BD4-7C9D-4482-9FA8-FA829EA906BE}" destId="{8CB5DCE5-D772-494C-8EF7-F1A91BF218AB}" srcOrd="3" destOrd="0" presId="urn:microsoft.com/office/officeart/2005/8/layout/cycle2"/>
    <dgm:cxn modelId="{919CB18C-BFA0-4223-B84B-D2DA2C76C4C3}" type="presParOf" srcId="{8CB5DCE5-D772-494C-8EF7-F1A91BF218AB}" destId="{394C58C6-186C-49FA-998F-0641A934E343}" srcOrd="0" destOrd="0" presId="urn:microsoft.com/office/officeart/2005/8/layout/cycle2"/>
    <dgm:cxn modelId="{41205983-B819-41E4-A0DC-6C6E9BE6B4A0}" type="presParOf" srcId="{E4E22BD4-7C9D-4482-9FA8-FA829EA906BE}" destId="{C7176718-3917-479F-9504-34D548C915B5}" srcOrd="4" destOrd="0" presId="urn:microsoft.com/office/officeart/2005/8/layout/cycle2"/>
    <dgm:cxn modelId="{3E896D10-D138-4B2B-93E3-67BAAB3D9ECD}" type="presParOf" srcId="{E4E22BD4-7C9D-4482-9FA8-FA829EA906BE}" destId="{37311926-2A8B-4C4C-A44C-204F5F0FD710}" srcOrd="5" destOrd="0" presId="urn:microsoft.com/office/officeart/2005/8/layout/cycle2"/>
    <dgm:cxn modelId="{91D40956-64A9-4DB9-94D0-B51EC5474488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099091" y="322074"/>
          <a:ext cx="1630887" cy="1630887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2337929" y="560912"/>
        <a:ext cx="1153211" cy="1153211"/>
      </dsp:txXfrm>
    </dsp:sp>
    <dsp:sp modelId="{C2AAD9A6-BC90-4D96-8982-800C7083F0C6}">
      <dsp:nvSpPr>
        <dsp:cNvPr id="0" name=""/>
        <dsp:cNvSpPr/>
      </dsp:nvSpPr>
      <dsp:spPr>
        <a:xfrm rot="3002127">
          <a:off x="3471575" y="1753131"/>
          <a:ext cx="379025" cy="550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300" kern="1200"/>
        </a:p>
      </dsp:txBody>
      <dsp:txXfrm>
        <a:off x="3491911" y="1819641"/>
        <a:ext cx="265318" cy="330254"/>
      </dsp:txXfrm>
    </dsp:sp>
    <dsp:sp modelId="{06F5E886-E7D3-456B-8D24-E4CA36151A7B}">
      <dsp:nvSpPr>
        <dsp:cNvPr id="0" name=""/>
        <dsp:cNvSpPr/>
      </dsp:nvSpPr>
      <dsp:spPr>
        <a:xfrm>
          <a:off x="3605977" y="2120169"/>
          <a:ext cx="1630887" cy="1630887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3844815" y="2359007"/>
        <a:ext cx="1153211" cy="1153211"/>
      </dsp:txXfrm>
    </dsp:sp>
    <dsp:sp modelId="{8CB5DCE5-D772-494C-8EF7-F1A91BF218AB}">
      <dsp:nvSpPr>
        <dsp:cNvPr id="0" name=""/>
        <dsp:cNvSpPr/>
      </dsp:nvSpPr>
      <dsp:spPr>
        <a:xfrm rot="10800007">
          <a:off x="2515652" y="2660397"/>
          <a:ext cx="770496" cy="550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300" kern="1200"/>
        </a:p>
      </dsp:txBody>
      <dsp:txXfrm rot="10800000">
        <a:off x="2680779" y="2770482"/>
        <a:ext cx="605369" cy="330254"/>
      </dsp:txXfrm>
    </dsp:sp>
    <dsp:sp modelId="{C7176718-3917-479F-9504-34D548C915B5}">
      <dsp:nvSpPr>
        <dsp:cNvPr id="0" name=""/>
        <dsp:cNvSpPr/>
      </dsp:nvSpPr>
      <dsp:spPr>
        <a:xfrm>
          <a:off x="521323" y="2120163"/>
          <a:ext cx="1630887" cy="1630887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760161" y="2359001"/>
        <a:ext cx="1153211" cy="1153211"/>
      </dsp:txXfrm>
    </dsp:sp>
    <dsp:sp modelId="{37311926-2A8B-4C4C-A44C-204F5F0FD710}">
      <dsp:nvSpPr>
        <dsp:cNvPr id="0" name=""/>
        <dsp:cNvSpPr/>
      </dsp:nvSpPr>
      <dsp:spPr>
        <a:xfrm rot="18675958">
          <a:off x="1916379" y="1769933"/>
          <a:ext cx="403479" cy="550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300" kern="1200"/>
        </a:p>
      </dsp:txBody>
      <dsp:txXfrm>
        <a:off x="1936983" y="1925510"/>
        <a:ext cx="282435" cy="330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851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65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022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1490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6788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20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6828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7624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944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3044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40133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2171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7553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9491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6802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4768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726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23973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3029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821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6905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Abrir caja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517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543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9808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0766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40A3-26B0-41B9-8D0E-A6E2BE76A0F6}" type="datetimeFigureOut">
              <a:rPr lang="es-CL" smtClean="0"/>
              <a:t>07-12-2016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7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49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50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5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54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896403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050" dirty="0"/>
              <a:t>Escuela de Informática y Telecomunicaciones</a:t>
            </a:r>
          </a:p>
          <a:p>
            <a:r>
              <a:rPr lang="es-CL" sz="1050" dirty="0"/>
              <a:t>Sede Antonio Varas</a:t>
            </a:r>
          </a:p>
          <a:p>
            <a:r>
              <a:rPr lang="es-CL" sz="1050" dirty="0"/>
              <a:t>2016</a:t>
            </a:r>
          </a:p>
          <a:p>
            <a:r>
              <a:rPr lang="es-CL" sz="1050" dirty="0"/>
              <a:t>Vicente Aranda</a:t>
            </a:r>
          </a:p>
          <a:p>
            <a:r>
              <a:rPr lang="es-CL" sz="1050" dirty="0"/>
              <a:t>Elías Baeza, Pablo de la Sotta, </a:t>
            </a:r>
          </a:p>
          <a:p>
            <a:r>
              <a:rPr lang="es-CL" sz="1050" dirty="0"/>
              <a:t>Fabián Jaque, Gonzalo López, Tomás Muñiz</a:t>
            </a:r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90831"/>
            <a:ext cx="7886700" cy="994172"/>
          </a:xfrm>
        </p:spPr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9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092718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373445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61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718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67067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774181" y="4966448"/>
            <a:ext cx="828130" cy="13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5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Tecnologías y versiones</a:t>
            </a:r>
            <a:endParaRPr lang="es-CL" dirty="0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992131" y="2558277"/>
            <a:ext cx="1346991" cy="1668198"/>
          </a:xfrm>
          <a:prstGeom prst="rect">
            <a:avLst/>
          </a:prstGeom>
        </p:spPr>
      </p:pic>
      <p:pic>
        <p:nvPicPr>
          <p:cNvPr id="8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65" y="2749366"/>
            <a:ext cx="1350071" cy="12860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36066" y="4562310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6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Metodología</a:t>
            </a:r>
            <a:endParaRPr lang="es-CL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393864123"/>
              </p:ext>
            </p:extLst>
          </p:nvPr>
        </p:nvGraphicFramePr>
        <p:xfrm>
          <a:off x="1677199" y="2538485"/>
          <a:ext cx="5829070" cy="3751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9541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5" y="1535050"/>
            <a:ext cx="7886700" cy="994172"/>
          </a:xfrm>
        </p:spPr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476" y="2782956"/>
            <a:ext cx="6446520" cy="2579620"/>
          </a:xfrm>
        </p:spPr>
        <p:txBody>
          <a:bodyPr>
            <a:normAutofit/>
          </a:bodyPr>
          <a:lstStyle/>
          <a:p>
            <a:r>
              <a:rPr lang="es-CL" sz="2400" dirty="0"/>
              <a:t>Fabián Jaque</a:t>
            </a:r>
          </a:p>
          <a:p>
            <a:r>
              <a:rPr lang="es-CL" sz="2400" dirty="0"/>
              <a:t>Tomás Muñiz</a:t>
            </a:r>
          </a:p>
          <a:p>
            <a:r>
              <a:rPr lang="es-CL" sz="2400" dirty="0"/>
              <a:t>Elías Baeza</a:t>
            </a:r>
          </a:p>
          <a:p>
            <a:r>
              <a:rPr lang="es-CL" sz="2400" dirty="0"/>
              <a:t>Gonzalo López</a:t>
            </a:r>
          </a:p>
          <a:p>
            <a:r>
              <a:rPr lang="es-CL" sz="2400" dirty="0"/>
              <a:t>Pablo de la </a:t>
            </a:r>
            <a:r>
              <a:rPr lang="es-CL" sz="2400" dirty="0" err="1"/>
              <a:t>Sotta</a:t>
            </a:r>
            <a:endParaRPr lang="es-CL" sz="2400" dirty="0"/>
          </a:p>
          <a:p>
            <a:pPr marL="0" marR="158591" indent="0" algn="just">
              <a:buNone/>
            </a:pPr>
            <a:endParaRPr lang="es-CL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18</a:t>
            </a:fld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67957" y="3067222"/>
            <a:ext cx="342632" cy="4243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4177335"/>
            <a:ext cx="352433" cy="3357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396670" y="4264585"/>
            <a:ext cx="1226125" cy="1987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3676354"/>
            <a:ext cx="312291" cy="3521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30" y="3130621"/>
            <a:ext cx="352433" cy="39736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4" y="3639747"/>
            <a:ext cx="369680" cy="3696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434" y="2612070"/>
            <a:ext cx="369680" cy="36968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36" y="4580316"/>
            <a:ext cx="431494" cy="43149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4396670" y="4566431"/>
            <a:ext cx="589309" cy="41906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06" y="2632806"/>
            <a:ext cx="369252" cy="3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975" y="1859494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529" y="3047397"/>
            <a:ext cx="6701016" cy="2106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19</a:t>
            </a:fld>
            <a:endParaRPr lang="es-CL"/>
          </a:p>
        </p:txBody>
      </p:sp>
      <p:sp>
        <p:nvSpPr>
          <p:cNvPr id="8" name="TextBox 2"/>
          <p:cNvSpPr txBox="1"/>
          <p:nvPr/>
        </p:nvSpPr>
        <p:spPr>
          <a:xfrm>
            <a:off x="2945539" y="5347513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8584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Agenda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25777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594" y="1525968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6373" y="2520139"/>
            <a:ext cx="5961527" cy="29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20</a:t>
            </a:fld>
            <a:endParaRPr lang="es-CL"/>
          </a:p>
        </p:txBody>
      </p:sp>
      <p:sp>
        <p:nvSpPr>
          <p:cNvPr id="10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2459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50" y="1817290"/>
            <a:ext cx="7886700" cy="994172"/>
          </a:xfrm>
        </p:spPr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6404" y="2925564"/>
            <a:ext cx="6889939" cy="1881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CL" smtClean="0"/>
              <a:t>21</a:t>
            </a:fld>
            <a:endParaRPr lang="es-CL"/>
          </a:p>
        </p:txBody>
      </p:sp>
      <p:sp>
        <p:nvSpPr>
          <p:cNvPr id="8" name="TextBox 2"/>
          <p:cNvSpPr txBox="1"/>
          <p:nvPr/>
        </p:nvSpPr>
        <p:spPr>
          <a:xfrm>
            <a:off x="2801875" y="5035153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7107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939799"/>
            <a:ext cx="7886700" cy="994172"/>
          </a:xfrm>
        </p:spPr>
        <p:txBody>
          <a:bodyPr/>
          <a:lstStyle/>
          <a:p>
            <a:r>
              <a:rPr lang="es-CL" dirty="0" smtClean="0"/>
              <a:t>Plan de prueba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881386" y="2037852"/>
            <a:ext cx="7212415" cy="38195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9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Costos y flujo de caja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306283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82637" y="2186575"/>
            <a:ext cx="5515362" cy="994172"/>
          </a:xfrm>
        </p:spPr>
        <p:txBody>
          <a:bodyPr/>
          <a:lstStyle/>
          <a:p>
            <a:r>
              <a:rPr lang="es-CL" dirty="0" smtClean="0"/>
              <a:t>Demostración terminal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341500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Operador - Abrir caja</a:t>
            </a:r>
            <a:endParaRPr lang="es-CL" dirty="0"/>
          </a:p>
        </p:txBody>
      </p:sp>
      <p:pic>
        <p:nvPicPr>
          <p:cNvPr id="6" name="abri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084" y="728618"/>
            <a:ext cx="8023892" cy="601791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8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 fontScale="90000"/>
          </a:bodyPr>
          <a:lstStyle/>
          <a:p>
            <a:r>
              <a:rPr lang="es-CL" dirty="0" smtClean="0"/>
              <a:t>Operador - Agendar hora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pic>
        <p:nvPicPr>
          <p:cNvPr id="4" name="agend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29208" cy="60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</a:t>
            </a:r>
            <a:r>
              <a:rPr lang="es-CL" sz="3200" dirty="0"/>
              <a:t>-</a:t>
            </a:r>
            <a:r>
              <a:rPr lang="es-CL" sz="3200" dirty="0" smtClean="0"/>
              <a:t> Ingresar paciente</a:t>
            </a:r>
            <a:endParaRPr lang="es-CL" sz="3200" dirty="0"/>
          </a:p>
        </p:txBody>
      </p:sp>
      <p:pic>
        <p:nvPicPr>
          <p:cNvPr id="2" name="ingresar-pacien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2141" y="728618"/>
            <a:ext cx="8017835" cy="6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1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Operador - Cerrar caja</a:t>
            </a:r>
            <a:endParaRPr lang="es-CL" sz="3200" dirty="0"/>
          </a:p>
        </p:txBody>
      </p:sp>
      <p:pic>
        <p:nvPicPr>
          <p:cNvPr id="4" name="cerrar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Revisar agenda diaria</a:t>
            </a:r>
            <a:endParaRPr lang="es-CL" sz="3200" dirty="0"/>
          </a:p>
        </p:txBody>
      </p:sp>
      <p:pic>
        <p:nvPicPr>
          <p:cNvPr id="2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386" r="3039"/>
          <a:stretch/>
        </p:blipFill>
        <p:spPr>
          <a:xfrm>
            <a:off x="708693" y="728618"/>
            <a:ext cx="7451677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Cliente</a:t>
            </a:r>
            <a:endParaRPr lang="es-CL" dirty="0"/>
          </a:p>
        </p:txBody>
      </p:sp>
      <p:pic>
        <p:nvPicPr>
          <p:cNvPr id="6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77" y="2493020"/>
            <a:ext cx="5332148" cy="29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Actualizar ficha médica</a:t>
            </a:r>
            <a:endParaRPr lang="es-CL" sz="3200" dirty="0"/>
          </a:p>
        </p:txBody>
      </p:sp>
      <p:pic>
        <p:nvPicPr>
          <p:cNvPr id="4" name="actualizar-ficha-medic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7"/>
            <a:ext cx="7981441" cy="598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Cerrar atención</a:t>
            </a:r>
            <a:endParaRPr lang="es-CL" sz="3200" dirty="0"/>
          </a:p>
        </p:txBody>
      </p:sp>
      <p:pic>
        <p:nvPicPr>
          <p:cNvPr id="2" name="cerrar-aten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3200" dirty="0" smtClean="0"/>
              <a:t>Médico – Derivar atención</a:t>
            </a:r>
            <a:endParaRPr lang="es-CL" sz="3200" dirty="0"/>
          </a:p>
        </p:txBody>
      </p:sp>
      <p:pic>
        <p:nvPicPr>
          <p:cNvPr id="4" name="deriv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Médico – Modificar datos bancarios</a:t>
            </a:r>
            <a:endParaRPr lang="es-CL" sz="2800" dirty="0"/>
          </a:p>
        </p:txBody>
      </p:sp>
      <p:pic>
        <p:nvPicPr>
          <p:cNvPr id="2" name="datos-bancari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8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Revisar agenda diaria</a:t>
            </a:r>
            <a:endParaRPr lang="es-CL" sz="2800" dirty="0"/>
          </a:p>
        </p:txBody>
      </p:sp>
      <p:pic>
        <p:nvPicPr>
          <p:cNvPr id="5" name="revisar-agend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297" r="3031"/>
          <a:stretch/>
        </p:blipFill>
        <p:spPr>
          <a:xfrm>
            <a:off x="658498" y="728618"/>
            <a:ext cx="7501872" cy="600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Abrir orden de análisis</a:t>
            </a:r>
            <a:endParaRPr lang="es-CL" sz="2800" dirty="0"/>
          </a:p>
        </p:txBody>
      </p:sp>
      <p:pic>
        <p:nvPicPr>
          <p:cNvPr id="4" name="abri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7" y="728618"/>
            <a:ext cx="8017835" cy="6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9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Enfermero – Cerrar orden de análisis</a:t>
            </a:r>
            <a:endParaRPr lang="es-CL" sz="2800" dirty="0"/>
          </a:p>
        </p:txBody>
      </p:sp>
      <p:pic>
        <p:nvPicPr>
          <p:cNvPr id="2" name="cerrar-ord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de personal</a:t>
            </a:r>
            <a:endParaRPr lang="es-CL" sz="2800" dirty="0"/>
          </a:p>
        </p:txBody>
      </p:sp>
      <p:pic>
        <p:nvPicPr>
          <p:cNvPr id="4" name="mantenedor-perso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92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Mantenedor prestación</a:t>
            </a:r>
            <a:endParaRPr lang="es-CL" sz="2800" dirty="0"/>
          </a:p>
        </p:txBody>
      </p:sp>
      <p:pic>
        <p:nvPicPr>
          <p:cNvPr id="2" name="mantenedor-prestac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Problemática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401392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  <p:sp>
        <p:nvSpPr>
          <p:cNvPr id="6" name="TextBox 2"/>
          <p:cNvSpPr txBox="1"/>
          <p:nvPr/>
        </p:nvSpPr>
        <p:spPr>
          <a:xfrm>
            <a:off x="3394267" y="556265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77" y="2473835"/>
            <a:ext cx="5166211" cy="30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Reporte de caja</a:t>
            </a:r>
            <a:endParaRPr lang="es-CL" sz="2800" dirty="0"/>
          </a:p>
        </p:txBody>
      </p:sp>
      <p:pic>
        <p:nvPicPr>
          <p:cNvPr id="4" name="reporte-caj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Jefe de </a:t>
            </a:r>
            <a:r>
              <a:rPr lang="es-CL" sz="2800" dirty="0" err="1" smtClean="0"/>
              <a:t>op</a:t>
            </a:r>
            <a:r>
              <a:rPr lang="es-CL" sz="2800" dirty="0" smtClean="0"/>
              <a:t>. – Log de pago</a:t>
            </a:r>
            <a:endParaRPr lang="es-CL" sz="2800" dirty="0"/>
          </a:p>
        </p:txBody>
      </p:sp>
      <p:pic>
        <p:nvPicPr>
          <p:cNvPr id="2" name="log-pag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5" r="3210"/>
          <a:stretch/>
        </p:blipFill>
        <p:spPr>
          <a:xfrm>
            <a:off x="658498" y="728618"/>
            <a:ext cx="7501872" cy="602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1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251708" y="2186575"/>
            <a:ext cx="4577220" cy="994172"/>
          </a:xfrm>
        </p:spPr>
        <p:txBody>
          <a:bodyPr/>
          <a:lstStyle/>
          <a:p>
            <a:r>
              <a:rPr lang="es-CL" dirty="0" smtClean="0"/>
              <a:t>Demostración Web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1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68388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Consultar horas y agendar</a:t>
            </a:r>
            <a:endParaRPr lang="es-CL" sz="2800" dirty="0"/>
          </a:p>
        </p:txBody>
      </p:sp>
      <p:pic>
        <p:nvPicPr>
          <p:cNvPr id="4" name="consultas-horas-y-agend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7963244" cy="5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Descargar resultados</a:t>
            </a:r>
            <a:endParaRPr lang="es-CL" sz="2800" dirty="0"/>
          </a:p>
        </p:txBody>
      </p:sp>
      <p:pic>
        <p:nvPicPr>
          <p:cNvPr id="2" name="descarga-resultado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8"/>
            <a:ext cx="8036032" cy="60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40185" b="41188"/>
          <a:stretch/>
        </p:blipFill>
        <p:spPr>
          <a:xfrm>
            <a:off x="6207142" y="117425"/>
            <a:ext cx="2472834" cy="46061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8498" y="117425"/>
            <a:ext cx="7501872" cy="611193"/>
          </a:xfrm>
        </p:spPr>
        <p:txBody>
          <a:bodyPr>
            <a:normAutofit/>
          </a:bodyPr>
          <a:lstStyle/>
          <a:p>
            <a:r>
              <a:rPr lang="es-CL" sz="2800" dirty="0" smtClean="0"/>
              <a:t>Paciente – Anular hora</a:t>
            </a:r>
            <a:endParaRPr lang="es-CL" sz="2800" dirty="0"/>
          </a:p>
        </p:txBody>
      </p:sp>
      <p:pic>
        <p:nvPicPr>
          <p:cNvPr id="4" name="anular-hor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498" y="728617"/>
            <a:ext cx="8021478" cy="60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Consecuencias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27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15897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Solución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8"/>
            <a:ext cx="7781254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2250" dirty="0"/>
          </a:p>
          <a:p>
            <a:endParaRPr lang="es-CL" sz="1350" dirty="0"/>
          </a:p>
        </p:txBody>
      </p:sp>
    </p:spTree>
    <p:extLst>
      <p:ext uri="{BB962C8B-B14F-4D97-AF65-F5344CB8AC3E}">
        <p14:creationId xmlns:p14="http://schemas.microsoft.com/office/powerpoint/2010/main" val="295190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Objetivo general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700"/>
              <a:t>Mejorar los resultados de los procesos del centro médico Hipócrates mediante una solución integrada de software.</a:t>
            </a:r>
            <a:endParaRPr lang="es-CL" sz="2700" dirty="0"/>
          </a:p>
        </p:txBody>
      </p:sp>
    </p:spTree>
    <p:extLst>
      <p:ext uri="{BB962C8B-B14F-4D97-AF65-F5344CB8AC3E}">
        <p14:creationId xmlns:p14="http://schemas.microsoft.com/office/powerpoint/2010/main" val="39559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Objetivos específicos</a:t>
            </a:r>
            <a:endParaRPr lang="es-CL" dirty="0"/>
          </a:p>
        </p:txBody>
      </p:sp>
      <p:sp>
        <p:nvSpPr>
          <p:cNvPr id="5" name="CuadroTexto 4"/>
          <p:cNvSpPr txBox="1"/>
          <p:nvPr/>
        </p:nvSpPr>
        <p:spPr>
          <a:xfrm>
            <a:off x="649690" y="2684457"/>
            <a:ext cx="7781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27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27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27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25943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4244" y="1690285"/>
            <a:ext cx="7886700" cy="994172"/>
          </a:xfrm>
        </p:spPr>
        <p:txBody>
          <a:bodyPr/>
          <a:lstStyle/>
          <a:p>
            <a:r>
              <a:rPr lang="es-CL" dirty="0" smtClean="0"/>
              <a:t>Modelo de datos relacional</a:t>
            </a:r>
            <a:endParaRPr lang="es-CL" dirty="0"/>
          </a:p>
        </p:txBody>
      </p:sp>
      <p:sp>
        <p:nvSpPr>
          <p:cNvPr id="6" name="TextBox 6"/>
          <p:cNvSpPr txBox="1"/>
          <p:nvPr/>
        </p:nvSpPr>
        <p:spPr>
          <a:xfrm>
            <a:off x="2924705" y="5432047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05" y="2503698"/>
            <a:ext cx="7034077" cy="292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</TotalTime>
  <Words>1346</Words>
  <Application>Microsoft Office PowerPoint</Application>
  <PresentationFormat>Presentación en pantalla (4:3)</PresentationFormat>
  <Paragraphs>219</Paragraphs>
  <Slides>45</Slides>
  <Notes>30</Notes>
  <HiddenSlides>0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</vt:lpstr>
      <vt:lpstr>Costos y flujo de caja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Demostración Web</vt:lpstr>
      <vt:lpstr>Paciente – Consultar horas y agendar</vt:lpstr>
      <vt:lpstr>Paciente – Descargar resultados</vt:lpstr>
      <vt:lpstr>Paciente – Anular hora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Portafolio</cp:lastModifiedBy>
  <cp:revision>39</cp:revision>
  <dcterms:created xsi:type="dcterms:W3CDTF">2015-07-01T15:45:01Z</dcterms:created>
  <dcterms:modified xsi:type="dcterms:W3CDTF">2016-12-07T19:02:07Z</dcterms:modified>
</cp:coreProperties>
</file>